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Dynamo Bold" charset="1" panose="020B050402020A080404"/>
      <p:regular r:id="rId19"/>
    </p:embeddedFont>
    <p:embeddedFont>
      <p:font typeface="Dynamo Medium" charset="1" panose="020B060402020A080404"/>
      <p:regular r:id="rId20"/>
    </p:embeddedFont>
    <p:embeddedFont>
      <p:font typeface="Assistant" charset="1" panose="00000500000000000000"/>
      <p:regular r:id="rId21"/>
    </p:embeddedFont>
    <p:embeddedFont>
      <p:font typeface="Assistant Bold" charset="1" panose="00000800000000000000"/>
      <p:regular r:id="rId22"/>
    </p:embeddedFont>
    <p:embeddedFont>
      <p:font typeface="Assistant Extra-Light" charset="1" panose="00000300000000000000"/>
      <p:regular r:id="rId23"/>
    </p:embeddedFont>
    <p:embeddedFont>
      <p:font typeface="Assistant Light" charset="1" panose="00000400000000000000"/>
      <p:regular r:id="rId24"/>
    </p:embeddedFont>
    <p:embeddedFont>
      <p:font typeface="Assistant Semi-Bold" charset="1" panose="00000700000000000000"/>
      <p:regular r:id="rId25"/>
    </p:embeddedFont>
    <p:embeddedFont>
      <p:font typeface="Assistant Ultra-Bold" charset="1" panose="000009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jpeg" Type="http://schemas.openxmlformats.org/officeDocument/2006/relationships/image"/><Relationship Id="rId5" Target="../media/image3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041330" y="-573763"/>
            <a:ext cx="11434572" cy="1143452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065141" y="8217105"/>
            <a:ext cx="7009358" cy="1398154"/>
            <a:chOff x="0" y="0"/>
            <a:chExt cx="9345810" cy="186420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345810" cy="1546271"/>
              <a:chOff x="0" y="0"/>
              <a:chExt cx="1250766" cy="2069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8844" y="0"/>
                <a:ext cx="1213078" cy="206940"/>
              </a:xfrm>
              <a:custGeom>
                <a:avLst/>
                <a:gdLst/>
                <a:ahLst/>
                <a:cxnLst/>
                <a:rect r="r" b="b" t="t" l="l"/>
                <a:pathLst>
                  <a:path h="206940" w="1213078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451974" y="1170495"/>
              <a:ext cx="4192850" cy="693710"/>
              <a:chOff x="0" y="0"/>
              <a:chExt cx="1250766" cy="20694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22107" y="0"/>
                <a:ext cx="1206553" cy="206940"/>
              </a:xfrm>
              <a:custGeom>
                <a:avLst/>
                <a:gdLst/>
                <a:ahLst/>
                <a:cxnLst/>
                <a:rect r="r" b="b" t="t" l="l"/>
                <a:pathLst>
                  <a:path h="206940" w="1206553">
                    <a:moveTo>
                      <a:pt x="221454" y="0"/>
                    </a:moveTo>
                    <a:lnTo>
                      <a:pt x="1188298" y="0"/>
                    </a:lnTo>
                    <a:cubicBezTo>
                      <a:pt x="1195119" y="0"/>
                      <a:pt x="1201274" y="4093"/>
                      <a:pt x="1203913" y="10382"/>
                    </a:cubicBezTo>
                    <a:cubicBezTo>
                      <a:pt x="1206552" y="16672"/>
                      <a:pt x="1205160" y="23932"/>
                      <a:pt x="1200381" y="28799"/>
                    </a:cubicBezTo>
                    <a:lnTo>
                      <a:pt x="1053737" y="178141"/>
                    </a:lnTo>
                    <a:cubicBezTo>
                      <a:pt x="1035649" y="196563"/>
                      <a:pt x="1010915" y="206940"/>
                      <a:pt x="985098" y="206940"/>
                    </a:cubicBezTo>
                    <a:lnTo>
                      <a:pt x="18254" y="206940"/>
                    </a:lnTo>
                    <a:cubicBezTo>
                      <a:pt x="11433" y="206940"/>
                      <a:pt x="5278" y="202848"/>
                      <a:pt x="2639" y="196558"/>
                    </a:cubicBezTo>
                    <a:cubicBezTo>
                      <a:pt x="0" y="190268"/>
                      <a:pt x="1392" y="183008"/>
                      <a:pt x="6171" y="178141"/>
                    </a:cubicBezTo>
                    <a:lnTo>
                      <a:pt x="152815" y="28799"/>
                    </a:lnTo>
                    <a:cubicBezTo>
                      <a:pt x="170903" y="10377"/>
                      <a:pt x="195637" y="0"/>
                      <a:pt x="221454" y="0"/>
                    </a:cubicBezTo>
                    <a:close/>
                  </a:path>
                </a:pathLst>
              </a:custGeom>
              <a:solidFill>
                <a:srgbClr val="4EF037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8909240" y="1005824"/>
            <a:ext cx="4593733" cy="45937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2498" lIns="52498" bIns="52498" rIns="52498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582871" y="1294530"/>
            <a:ext cx="4305044" cy="4305027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03118" y="501415"/>
            <a:ext cx="3964811" cy="1334953"/>
          </a:xfrm>
          <a:custGeom>
            <a:avLst/>
            <a:gdLst/>
            <a:ahLst/>
            <a:cxnLst/>
            <a:rect r="r" b="b" t="t" l="l"/>
            <a:pathLst>
              <a:path h="1334953" w="3964811">
                <a:moveTo>
                  <a:pt x="0" y="0"/>
                </a:moveTo>
                <a:lnTo>
                  <a:pt x="3964810" y="0"/>
                </a:lnTo>
                <a:lnTo>
                  <a:pt x="3964810" y="1334953"/>
                </a:lnTo>
                <a:lnTo>
                  <a:pt x="0" y="133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04735" y="2862719"/>
            <a:ext cx="7004506" cy="136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19548E"/>
                </a:solidFill>
                <a:latin typeface="Times New Roman Bold"/>
              </a:rPr>
              <a:t>TEXT   TO  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13170" y="4589372"/>
            <a:ext cx="7769701" cy="282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48"/>
              </a:lnSpc>
            </a:pPr>
            <a:r>
              <a:rPr lang="en-US" sz="5177" spc="20">
                <a:solidFill>
                  <a:srgbClr val="4EF037"/>
                </a:solidFill>
                <a:latin typeface="Times New Roman Medium"/>
              </a:rPr>
              <a:t>NATURAL LANGUAGE QUERY USING GENAI</a:t>
            </a:r>
          </a:p>
          <a:p>
            <a:pPr>
              <a:lnSpc>
                <a:spcPts val="724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453675" y="7522482"/>
            <a:ext cx="2752431" cy="49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0"/>
              </a:lnSpc>
            </a:pPr>
            <a:r>
              <a:rPr lang="en-US" sz="3000">
                <a:solidFill>
                  <a:srgbClr val="19548E"/>
                </a:solidFill>
                <a:latin typeface="Times New Roman Bold"/>
              </a:rPr>
              <a:t>Presented by: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53675" y="8299450"/>
            <a:ext cx="4622964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50"/>
              </a:lnSpc>
            </a:pPr>
            <a:r>
              <a:rPr lang="en-US" sz="5000">
                <a:solidFill>
                  <a:srgbClr val="FCFEFF"/>
                </a:solidFill>
                <a:latin typeface="Times New Roman Bold"/>
              </a:rPr>
              <a:t>Manoj Kumar 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11351324" y="2398023"/>
            <a:ext cx="10522735" cy="5490954"/>
          </a:xfrm>
          <a:custGeom>
            <a:avLst/>
            <a:gdLst/>
            <a:ahLst/>
            <a:cxnLst/>
            <a:rect r="r" b="b" t="t" l="l"/>
            <a:pathLst>
              <a:path h="5490954" w="10522735">
                <a:moveTo>
                  <a:pt x="0" y="5490954"/>
                </a:moveTo>
                <a:lnTo>
                  <a:pt x="10522735" y="5490954"/>
                </a:lnTo>
                <a:lnTo>
                  <a:pt x="10522735" y="0"/>
                </a:lnTo>
                <a:lnTo>
                  <a:pt x="0" y="0"/>
                </a:lnTo>
                <a:lnTo>
                  <a:pt x="0" y="54909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262586" y="-573763"/>
            <a:ext cx="11434572" cy="11434527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5009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75583" y="4940839"/>
            <a:ext cx="5114123" cy="5114123"/>
            <a:chOff x="0" y="0"/>
            <a:chExt cx="6818831" cy="68188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818831" cy="681883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CFE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2498" lIns="52498" bIns="52498" rIns="52498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03869" y="214274"/>
              <a:ext cx="6390308" cy="6390283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2332" t="0" r="-22332" b="0"/>
                </a:stretch>
              </a:blip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8765667" y="3602644"/>
            <a:ext cx="7004506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</a:pPr>
            <a:r>
              <a:rPr lang="en-US" sz="11999">
                <a:solidFill>
                  <a:srgbClr val="3275C5"/>
                </a:solidFill>
                <a:latin typeface="Dynamo Medium"/>
              </a:rPr>
              <a:t>THANK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72220" y="3602644"/>
            <a:ext cx="3440472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</a:pPr>
            <a:r>
              <a:rPr lang="en-US" sz="11999" spc="47">
                <a:solidFill>
                  <a:srgbClr val="4EF037"/>
                </a:solidFill>
                <a:latin typeface="Dynamo Medium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32561" y="2748225"/>
            <a:ext cx="4173353" cy="5614377"/>
            <a:chOff x="0" y="0"/>
            <a:chExt cx="14160500" cy="190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48918" y="3146933"/>
              <a:ext cx="10725785" cy="12979655"/>
            </a:xfrm>
            <a:custGeom>
              <a:avLst/>
              <a:gdLst/>
              <a:ahLst/>
              <a:cxnLst/>
              <a:rect r="r" b="b" t="t" l="l"/>
              <a:pathLst>
                <a:path h="12979655" w="10725785">
                  <a:moveTo>
                    <a:pt x="8757412" y="12979655"/>
                  </a:moveTo>
                  <a:lnTo>
                    <a:pt x="1968373" y="12979655"/>
                  </a:lnTo>
                  <a:cubicBezTo>
                    <a:pt x="881253" y="12979655"/>
                    <a:pt x="0" y="12098402"/>
                    <a:pt x="0" y="11011282"/>
                  </a:cubicBezTo>
                  <a:lnTo>
                    <a:pt x="0" y="1968373"/>
                  </a:lnTo>
                  <a:cubicBezTo>
                    <a:pt x="0" y="881253"/>
                    <a:pt x="881253" y="0"/>
                    <a:pt x="1968373" y="0"/>
                  </a:cubicBezTo>
                  <a:lnTo>
                    <a:pt x="8757412" y="0"/>
                  </a:lnTo>
                  <a:cubicBezTo>
                    <a:pt x="9844532" y="0"/>
                    <a:pt x="10725785" y="881253"/>
                    <a:pt x="10725785" y="1968373"/>
                  </a:cubicBezTo>
                  <a:lnTo>
                    <a:pt x="10725785" y="11011407"/>
                  </a:lnTo>
                  <a:cubicBezTo>
                    <a:pt x="10725658" y="12098402"/>
                    <a:pt x="9844405" y="12979655"/>
                    <a:pt x="8757412" y="12979655"/>
                  </a:cubicBezTo>
                  <a:close/>
                </a:path>
              </a:pathLst>
            </a:custGeom>
            <a:blipFill>
              <a:blip r:embed="rId2"/>
              <a:stretch>
                <a:fillRect l="-40760" t="0" r="-4076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60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4160500">
                  <a:moveTo>
                    <a:pt x="14160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160500" y="0"/>
                  </a:lnTo>
                  <a:lnTo>
                    <a:pt x="14160500" y="19050000"/>
                  </a:lnTo>
                  <a:close/>
                </a:path>
              </a:pathLst>
            </a:custGeom>
            <a:blipFill>
              <a:blip r:embed="rId3"/>
              <a:stretch>
                <a:fillRect l="-28" t="0" r="-2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2561783">
            <a:off x="-2150393" y="-1597808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16117">
            <a:off x="14754144" y="7087147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51224" y="2783027"/>
            <a:ext cx="10759817" cy="539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1"/>
              </a:lnSpc>
            </a:pPr>
            <a:r>
              <a:rPr lang="en-US" sz="3793" spc="15">
                <a:solidFill>
                  <a:srgbClr val="3275C5"/>
                </a:solidFill>
                <a:latin typeface="Times New Roman"/>
              </a:rPr>
              <a:t>Text-to-SQL is a task in natural language processing (NLP) where the goal is to automatically generate SQL queries from natural language text.</a:t>
            </a:r>
          </a:p>
          <a:p>
            <a:pPr>
              <a:lnSpc>
                <a:spcPts val="5311"/>
              </a:lnSpc>
            </a:pPr>
          </a:p>
          <a:p>
            <a:pPr>
              <a:lnSpc>
                <a:spcPts val="5311"/>
              </a:lnSpc>
            </a:pPr>
            <a:r>
              <a:rPr lang="en-US" sz="3793" spc="15">
                <a:solidFill>
                  <a:srgbClr val="3275C5"/>
                </a:solidFill>
                <a:latin typeface="Times New Roman"/>
              </a:rPr>
              <a:t>Imagine being able to ask a question about your data in plain English, and having the system automatically translate that into a perfectly formed SQL query! That's the power of text-to-SQL.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42479" y="714375"/>
            <a:ext cx="8671325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64CAF4"/>
                </a:solidFill>
                <a:latin typeface="Times New Roman Medium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6927" y="2961871"/>
            <a:ext cx="6615043" cy="3018865"/>
          </a:xfrm>
          <a:custGeom>
            <a:avLst/>
            <a:gdLst/>
            <a:ahLst/>
            <a:cxnLst/>
            <a:rect r="r" b="b" t="t" l="l"/>
            <a:pathLst>
              <a:path h="3018865" w="6615043">
                <a:moveTo>
                  <a:pt x="0" y="0"/>
                </a:moveTo>
                <a:lnTo>
                  <a:pt x="6615043" y="0"/>
                </a:lnTo>
                <a:lnTo>
                  <a:pt x="6615043" y="3018865"/>
                </a:lnTo>
                <a:lnTo>
                  <a:pt x="0" y="3018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15702" y="3545148"/>
            <a:ext cx="2070265" cy="1792757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843697" y="2961871"/>
            <a:ext cx="6615043" cy="3018865"/>
          </a:xfrm>
          <a:custGeom>
            <a:avLst/>
            <a:gdLst/>
            <a:ahLst/>
            <a:cxnLst/>
            <a:rect r="r" b="b" t="t" l="l"/>
            <a:pathLst>
              <a:path h="3018865" w="6615043">
                <a:moveTo>
                  <a:pt x="0" y="0"/>
                </a:moveTo>
                <a:lnTo>
                  <a:pt x="6615043" y="0"/>
                </a:lnTo>
                <a:lnTo>
                  <a:pt x="6615043" y="3018865"/>
                </a:lnTo>
                <a:lnTo>
                  <a:pt x="0" y="3018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22472" y="3545148"/>
            <a:ext cx="2070265" cy="1792757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t="0" r="-14987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10800000">
            <a:off x="12592738" y="-61174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43752" y="6136298"/>
            <a:ext cx="6218717" cy="241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7"/>
              </a:lnSpc>
            </a:pPr>
            <a:r>
              <a:rPr lang="en-US" sz="3319" spc="13">
                <a:solidFill>
                  <a:srgbClr val="3275C5"/>
                </a:solidFill>
                <a:latin typeface="Times New Roman"/>
              </a:rPr>
              <a:t>Create a future where anyone can effortlessly interact with and analyze data using natural language.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44448" y="3920441"/>
            <a:ext cx="2707346" cy="84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220">
                <a:solidFill>
                  <a:srgbClr val="FCFEFF"/>
                </a:solidFill>
                <a:latin typeface="Times New Roman"/>
              </a:rPr>
              <a:t>VISION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4878" y="4090629"/>
            <a:ext cx="3045643" cy="831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0"/>
              </a:lnSpc>
            </a:pPr>
            <a:r>
              <a:rPr lang="en-US" sz="4378" spc="218">
                <a:solidFill>
                  <a:srgbClr val="FCFEFF"/>
                </a:solidFill>
                <a:latin typeface="Times New Roman"/>
              </a:rPr>
              <a:t>MISSION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22472" y="6133136"/>
            <a:ext cx="6445711" cy="18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17"/>
              </a:lnSpc>
            </a:pPr>
            <a:r>
              <a:rPr lang="en-US" sz="3440" spc="13">
                <a:solidFill>
                  <a:srgbClr val="3275C5"/>
                </a:solidFill>
                <a:latin typeface="Times New Roman"/>
              </a:rPr>
              <a:t>Empowering anyone to analyze data without needing complex programming.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83122" y="714375"/>
            <a:ext cx="7721756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Times New Roman Bold"/>
              </a:rPr>
              <a:t>OUR VALUES</a:t>
            </a:r>
          </a:p>
        </p:txBody>
      </p:sp>
      <p:sp>
        <p:nvSpPr>
          <p:cNvPr name="Freeform 14" id="14"/>
          <p:cNvSpPr/>
          <p:nvPr/>
        </p:nvSpPr>
        <p:spPr>
          <a:xfrm flipH="true" flipV="true" rot="-10800000">
            <a:off x="-203655" y="7617860"/>
            <a:ext cx="5871820" cy="3280879"/>
          </a:xfrm>
          <a:custGeom>
            <a:avLst/>
            <a:gdLst/>
            <a:ahLst/>
            <a:cxnLst/>
            <a:rect r="r" b="b" t="t" l="l"/>
            <a:pathLst>
              <a:path h="3280879" w="5871820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6">
              <a:alphaModFix amt="6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075" y="719455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866828" y="-976689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586305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63057" y="0"/>
                </a:lnTo>
                <a:lnTo>
                  <a:pt x="5863057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64" t="-9542" r="-11221" b="-954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751090" y="1897973"/>
            <a:ext cx="10511830" cy="6491055"/>
          </a:xfrm>
          <a:custGeom>
            <a:avLst/>
            <a:gdLst/>
            <a:ahLst/>
            <a:cxnLst/>
            <a:rect r="r" b="b" t="t" l="l"/>
            <a:pathLst>
              <a:path h="6491055" w="10511830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92714" y="1993088"/>
            <a:ext cx="6407505" cy="6296781"/>
            <a:chOff x="0" y="0"/>
            <a:chExt cx="8543339" cy="83957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80975"/>
              <a:ext cx="8543339" cy="2208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80"/>
                </a:lnSpc>
              </a:pPr>
              <a:r>
                <a:rPr lang="en-US" sz="4628">
                  <a:solidFill>
                    <a:srgbClr val="56AAF0"/>
                  </a:solidFill>
                  <a:latin typeface="Times New Roman Bold"/>
                </a:rPr>
                <a:t>MODULES</a:t>
              </a:r>
            </a:p>
            <a:p>
              <a:pPr>
                <a:lnSpc>
                  <a:spcPts val="648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56808"/>
              <a:ext cx="7337441" cy="6238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86700" indent="-393350" lvl="1">
                <a:lnSpc>
                  <a:spcPts val="5101"/>
                </a:lnSpc>
                <a:buFont typeface="Arial"/>
                <a:buChar char="•"/>
              </a:pPr>
              <a:r>
                <a:rPr lang="en-US" sz="3643" spc="14">
                  <a:solidFill>
                    <a:srgbClr val="3275C5"/>
                  </a:solidFill>
                  <a:latin typeface="Times New Roman"/>
                </a:rPr>
                <a:t>Python </a:t>
              </a:r>
            </a:p>
            <a:p>
              <a:pPr>
                <a:lnSpc>
                  <a:spcPts val="3841"/>
                </a:lnSpc>
              </a:pPr>
            </a:p>
            <a:p>
              <a:pPr marL="786700" indent="-393350" lvl="1">
                <a:lnSpc>
                  <a:spcPts val="5101"/>
                </a:lnSpc>
                <a:buFont typeface="Arial"/>
                <a:buChar char="•"/>
              </a:pPr>
              <a:r>
                <a:rPr lang="en-US" sz="3643" spc="14">
                  <a:solidFill>
                    <a:srgbClr val="3275C5"/>
                  </a:solidFill>
                  <a:latin typeface="Times New Roman"/>
                </a:rPr>
                <a:t>SQL</a:t>
              </a:r>
            </a:p>
            <a:p>
              <a:pPr>
                <a:lnSpc>
                  <a:spcPts val="5101"/>
                </a:lnSpc>
              </a:pPr>
            </a:p>
            <a:p>
              <a:pPr marL="765110" indent="-382555" lvl="1">
                <a:lnSpc>
                  <a:spcPts val="4961"/>
                </a:lnSpc>
                <a:buFont typeface="Arial"/>
                <a:buChar char="•"/>
              </a:pPr>
              <a:r>
                <a:rPr lang="en-US" sz="3543" spc="14">
                  <a:solidFill>
                    <a:srgbClr val="3275C5"/>
                  </a:solidFill>
                  <a:latin typeface="Times New Roman"/>
                </a:rPr>
                <a:t>Large Language Model</a:t>
              </a:r>
            </a:p>
            <a:p>
              <a:pPr>
                <a:lnSpc>
                  <a:spcPts val="3841"/>
                </a:lnSpc>
              </a:pPr>
            </a:p>
            <a:p>
              <a:pPr marL="873057" indent="-436529" lvl="1">
                <a:lnSpc>
                  <a:spcPts val="5661"/>
                </a:lnSpc>
                <a:buFont typeface="Arial"/>
                <a:buChar char="•"/>
              </a:pPr>
              <a:r>
                <a:rPr lang="en-US" sz="4043" spc="16">
                  <a:solidFill>
                    <a:srgbClr val="3275C5"/>
                  </a:solidFill>
                  <a:latin typeface="Times New Roman"/>
                </a:rPr>
                <a:t>Streamlit</a:t>
              </a:r>
            </a:p>
            <a:p>
              <a:pPr>
                <a:lnSpc>
                  <a:spcPts val="303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00219" y="1870816"/>
            <a:ext cx="3266761" cy="2236164"/>
          </a:xfrm>
          <a:custGeom>
            <a:avLst/>
            <a:gdLst/>
            <a:ahLst/>
            <a:cxnLst/>
            <a:rect r="r" b="b" t="t" l="l"/>
            <a:pathLst>
              <a:path h="2236164" w="3266761">
                <a:moveTo>
                  <a:pt x="0" y="0"/>
                </a:moveTo>
                <a:lnTo>
                  <a:pt x="3266761" y="0"/>
                </a:lnTo>
                <a:lnTo>
                  <a:pt x="3266761" y="2236164"/>
                </a:lnTo>
                <a:lnTo>
                  <a:pt x="0" y="2236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9" t="0" r="-133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54090" y="5619448"/>
            <a:ext cx="2023673" cy="2023673"/>
          </a:xfrm>
          <a:custGeom>
            <a:avLst/>
            <a:gdLst/>
            <a:ahLst/>
            <a:cxnLst/>
            <a:rect r="r" b="b" t="t" l="l"/>
            <a:pathLst>
              <a:path h="2023673" w="2023673">
                <a:moveTo>
                  <a:pt x="0" y="0"/>
                </a:moveTo>
                <a:lnTo>
                  <a:pt x="2023673" y="0"/>
                </a:lnTo>
                <a:lnTo>
                  <a:pt x="2023673" y="2023673"/>
                </a:lnTo>
                <a:lnTo>
                  <a:pt x="0" y="2023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17039" y="5777989"/>
            <a:ext cx="2917288" cy="1706591"/>
          </a:xfrm>
          <a:custGeom>
            <a:avLst/>
            <a:gdLst/>
            <a:ahLst/>
            <a:cxnLst/>
            <a:rect r="r" b="b" t="t" l="l"/>
            <a:pathLst>
              <a:path h="1706591" w="2917288">
                <a:moveTo>
                  <a:pt x="0" y="0"/>
                </a:moveTo>
                <a:lnTo>
                  <a:pt x="2917288" y="0"/>
                </a:lnTo>
                <a:lnTo>
                  <a:pt x="2917288" y="1706591"/>
                </a:lnTo>
                <a:lnTo>
                  <a:pt x="0" y="1706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28414" y="1973007"/>
            <a:ext cx="2723281" cy="2031783"/>
          </a:xfrm>
          <a:custGeom>
            <a:avLst/>
            <a:gdLst/>
            <a:ahLst/>
            <a:cxnLst/>
            <a:rect r="r" b="b" t="t" l="l"/>
            <a:pathLst>
              <a:path h="2031783" w="2723281">
                <a:moveTo>
                  <a:pt x="0" y="0"/>
                </a:moveTo>
                <a:lnTo>
                  <a:pt x="2723281" y="0"/>
                </a:lnTo>
                <a:lnTo>
                  <a:pt x="2723281" y="2031782"/>
                </a:lnTo>
                <a:lnTo>
                  <a:pt x="0" y="2031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173" t="0" r="-2952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2783" y="4420667"/>
            <a:ext cx="1281730" cy="1223470"/>
          </a:xfrm>
          <a:custGeom>
            <a:avLst/>
            <a:gdLst/>
            <a:ahLst/>
            <a:cxnLst/>
            <a:rect r="r" b="b" t="t" l="l"/>
            <a:pathLst>
              <a:path h="1223470" w="1281730">
                <a:moveTo>
                  <a:pt x="0" y="0"/>
                </a:moveTo>
                <a:lnTo>
                  <a:pt x="1281731" y="0"/>
                </a:lnTo>
                <a:lnTo>
                  <a:pt x="1281731" y="1223470"/>
                </a:lnTo>
                <a:lnTo>
                  <a:pt x="0" y="1223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89971" y="3543112"/>
            <a:ext cx="1251359" cy="1251359"/>
          </a:xfrm>
          <a:custGeom>
            <a:avLst/>
            <a:gdLst/>
            <a:ahLst/>
            <a:cxnLst/>
            <a:rect r="r" b="b" t="t" l="l"/>
            <a:pathLst>
              <a:path h="1251359" w="1251359">
                <a:moveTo>
                  <a:pt x="0" y="0"/>
                </a:moveTo>
                <a:lnTo>
                  <a:pt x="1251360" y="0"/>
                </a:lnTo>
                <a:lnTo>
                  <a:pt x="1251360" y="1251359"/>
                </a:lnTo>
                <a:lnTo>
                  <a:pt x="0" y="1251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01535" y="4551860"/>
            <a:ext cx="1312104" cy="1183279"/>
          </a:xfrm>
          <a:custGeom>
            <a:avLst/>
            <a:gdLst/>
            <a:ahLst/>
            <a:cxnLst/>
            <a:rect r="r" b="b" t="t" l="l"/>
            <a:pathLst>
              <a:path h="1183279" w="1312104">
                <a:moveTo>
                  <a:pt x="0" y="0"/>
                </a:moveTo>
                <a:lnTo>
                  <a:pt x="1312104" y="0"/>
                </a:lnTo>
                <a:lnTo>
                  <a:pt x="1312104" y="1183280"/>
                </a:lnTo>
                <a:lnTo>
                  <a:pt x="0" y="118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4EF03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4EF03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425555" y="1811462"/>
            <a:ext cx="11436890" cy="8201187"/>
          </a:xfrm>
          <a:custGeom>
            <a:avLst/>
            <a:gdLst/>
            <a:ahLst/>
            <a:cxnLst/>
            <a:rect r="r" b="b" t="t" l="l"/>
            <a:pathLst>
              <a:path h="8201187" w="11436890">
                <a:moveTo>
                  <a:pt x="0" y="0"/>
                </a:moveTo>
                <a:lnTo>
                  <a:pt x="11436890" y="0"/>
                </a:lnTo>
                <a:lnTo>
                  <a:pt x="11436890" y="8201187"/>
                </a:lnTo>
                <a:lnTo>
                  <a:pt x="0" y="82011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735348" y="106363"/>
            <a:ext cx="10760605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Times New Roman Medium"/>
              </a:rPr>
              <a:t>USER INTERFACE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2783" y="4420667"/>
            <a:ext cx="1281730" cy="1223470"/>
          </a:xfrm>
          <a:custGeom>
            <a:avLst/>
            <a:gdLst/>
            <a:ahLst/>
            <a:cxnLst/>
            <a:rect r="r" b="b" t="t" l="l"/>
            <a:pathLst>
              <a:path h="1223470" w="1281730">
                <a:moveTo>
                  <a:pt x="0" y="0"/>
                </a:moveTo>
                <a:lnTo>
                  <a:pt x="1281731" y="0"/>
                </a:lnTo>
                <a:lnTo>
                  <a:pt x="1281731" y="1223470"/>
                </a:lnTo>
                <a:lnTo>
                  <a:pt x="0" y="1223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89971" y="3543112"/>
            <a:ext cx="1251359" cy="1251359"/>
          </a:xfrm>
          <a:custGeom>
            <a:avLst/>
            <a:gdLst/>
            <a:ahLst/>
            <a:cxnLst/>
            <a:rect r="r" b="b" t="t" l="l"/>
            <a:pathLst>
              <a:path h="1251359" w="1251359">
                <a:moveTo>
                  <a:pt x="0" y="0"/>
                </a:moveTo>
                <a:lnTo>
                  <a:pt x="1251360" y="0"/>
                </a:lnTo>
                <a:lnTo>
                  <a:pt x="1251360" y="1251359"/>
                </a:lnTo>
                <a:lnTo>
                  <a:pt x="0" y="1251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01535" y="4551860"/>
            <a:ext cx="1312104" cy="1183279"/>
          </a:xfrm>
          <a:custGeom>
            <a:avLst/>
            <a:gdLst/>
            <a:ahLst/>
            <a:cxnLst/>
            <a:rect r="r" b="b" t="t" l="l"/>
            <a:pathLst>
              <a:path h="1183279" w="1312104">
                <a:moveTo>
                  <a:pt x="0" y="0"/>
                </a:moveTo>
                <a:lnTo>
                  <a:pt x="1312104" y="0"/>
                </a:lnTo>
                <a:lnTo>
                  <a:pt x="1312104" y="1183280"/>
                </a:lnTo>
                <a:lnTo>
                  <a:pt x="0" y="118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4EF03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4EF03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040365" y="1588192"/>
            <a:ext cx="10998751" cy="8293895"/>
          </a:xfrm>
          <a:custGeom>
            <a:avLst/>
            <a:gdLst/>
            <a:ahLst/>
            <a:cxnLst/>
            <a:rect r="r" b="b" t="t" l="l"/>
            <a:pathLst>
              <a:path h="8293895" w="10998751">
                <a:moveTo>
                  <a:pt x="0" y="0"/>
                </a:moveTo>
                <a:lnTo>
                  <a:pt x="10998751" y="0"/>
                </a:lnTo>
                <a:lnTo>
                  <a:pt x="10998751" y="8293895"/>
                </a:lnTo>
                <a:lnTo>
                  <a:pt x="0" y="82938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735348" y="106363"/>
            <a:ext cx="10760605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Times New Roman Medium"/>
              </a:rPr>
              <a:t>USER INPUT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2783" y="4420667"/>
            <a:ext cx="1281730" cy="1223470"/>
          </a:xfrm>
          <a:custGeom>
            <a:avLst/>
            <a:gdLst/>
            <a:ahLst/>
            <a:cxnLst/>
            <a:rect r="r" b="b" t="t" l="l"/>
            <a:pathLst>
              <a:path h="1223470" w="1281730">
                <a:moveTo>
                  <a:pt x="0" y="0"/>
                </a:moveTo>
                <a:lnTo>
                  <a:pt x="1281731" y="0"/>
                </a:lnTo>
                <a:lnTo>
                  <a:pt x="1281731" y="1223470"/>
                </a:lnTo>
                <a:lnTo>
                  <a:pt x="0" y="1223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89971" y="3543112"/>
            <a:ext cx="1251359" cy="1251359"/>
          </a:xfrm>
          <a:custGeom>
            <a:avLst/>
            <a:gdLst/>
            <a:ahLst/>
            <a:cxnLst/>
            <a:rect r="r" b="b" t="t" l="l"/>
            <a:pathLst>
              <a:path h="1251359" w="1251359">
                <a:moveTo>
                  <a:pt x="0" y="0"/>
                </a:moveTo>
                <a:lnTo>
                  <a:pt x="1251360" y="0"/>
                </a:lnTo>
                <a:lnTo>
                  <a:pt x="1251360" y="1251359"/>
                </a:lnTo>
                <a:lnTo>
                  <a:pt x="0" y="1251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01535" y="4551860"/>
            <a:ext cx="1312104" cy="1183279"/>
          </a:xfrm>
          <a:custGeom>
            <a:avLst/>
            <a:gdLst/>
            <a:ahLst/>
            <a:cxnLst/>
            <a:rect r="r" b="b" t="t" l="l"/>
            <a:pathLst>
              <a:path h="1183279" w="1312104">
                <a:moveTo>
                  <a:pt x="0" y="0"/>
                </a:moveTo>
                <a:lnTo>
                  <a:pt x="1312104" y="0"/>
                </a:lnTo>
                <a:lnTo>
                  <a:pt x="1312104" y="1183280"/>
                </a:lnTo>
                <a:lnTo>
                  <a:pt x="0" y="118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4EF03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4EF03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002783" y="3729715"/>
            <a:ext cx="12147672" cy="5528585"/>
          </a:xfrm>
          <a:custGeom>
            <a:avLst/>
            <a:gdLst/>
            <a:ahLst/>
            <a:cxnLst/>
            <a:rect r="r" b="b" t="t" l="l"/>
            <a:pathLst>
              <a:path h="5528585" w="12147672">
                <a:moveTo>
                  <a:pt x="0" y="0"/>
                </a:moveTo>
                <a:lnTo>
                  <a:pt x="12147672" y="0"/>
                </a:lnTo>
                <a:lnTo>
                  <a:pt x="12147672" y="5528585"/>
                </a:lnTo>
                <a:lnTo>
                  <a:pt x="0" y="55285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835378" y="1345181"/>
            <a:ext cx="9625709" cy="190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sz="5178">
                <a:solidFill>
                  <a:srgbClr val="56AAF0"/>
                </a:solidFill>
                <a:latin typeface="Times New Roman Bold"/>
              </a:rPr>
              <a:t>NATURAL LANGUAGE 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9786558" y="1897973"/>
            <a:ext cx="10511830" cy="6491055"/>
          </a:xfrm>
          <a:custGeom>
            <a:avLst/>
            <a:gdLst/>
            <a:ahLst/>
            <a:cxnLst/>
            <a:rect r="r" b="b" t="t" l="l"/>
            <a:pathLst>
              <a:path h="6491055" w="10511830">
                <a:moveTo>
                  <a:pt x="0" y="6491054"/>
                </a:moveTo>
                <a:lnTo>
                  <a:pt x="10511829" y="6491054"/>
                </a:lnTo>
                <a:lnTo>
                  <a:pt x="10511829" y="0"/>
                </a:lnTo>
                <a:lnTo>
                  <a:pt x="0" y="0"/>
                </a:lnTo>
                <a:lnTo>
                  <a:pt x="0" y="649105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8968" y="3500008"/>
            <a:ext cx="10828249" cy="35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89"/>
              </a:lnSpc>
            </a:pPr>
            <a:r>
              <a:rPr lang="en-US" sz="4521" spc="18">
                <a:solidFill>
                  <a:srgbClr val="3275C5"/>
                </a:solidFill>
                <a:latin typeface="Times New Roman"/>
              </a:rPr>
              <a:t>Multiple Databases :</a:t>
            </a:r>
          </a:p>
          <a:p>
            <a:pPr>
              <a:lnSpc>
                <a:spcPts val="9097"/>
              </a:lnSpc>
            </a:pPr>
            <a:r>
              <a:rPr lang="en-US" sz="3921" spc="15">
                <a:solidFill>
                  <a:srgbClr val="3275C5"/>
                </a:solidFill>
                <a:latin typeface="Times New Roman"/>
              </a:rPr>
              <a:t>            </a:t>
            </a:r>
            <a:r>
              <a:rPr lang="en-US" sz="3921" spc="15">
                <a:solidFill>
                  <a:srgbClr val="000000"/>
                </a:solidFill>
                <a:latin typeface="Times New Roman"/>
              </a:rPr>
              <a:t>Connect multiple databases to access the information by natural language.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7016" y="714375"/>
            <a:ext cx="9370288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56AAF0"/>
                </a:solidFill>
                <a:latin typeface="Times New Roman Medium"/>
              </a:rPr>
              <a:t>ENHANCEMENT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DAGDTT88cME</dc:identifier>
  <dcterms:modified xsi:type="dcterms:W3CDTF">2011-08-01T06:04:30Z</dcterms:modified>
  <cp:revision>1</cp:revision>
  <dc:title>White Blue Modern Minimalist Business Proposal Presentation</dc:title>
</cp:coreProperties>
</file>